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6"/>
    <p:sldId id="257" r:id="rId37"/>
    <p:sldId id="258" r:id="rId38"/>
    <p:sldId id="259" r:id="rId39"/>
    <p:sldId id="260" r:id="rId40"/>
    <p:sldId id="261" r:id="rId41"/>
    <p:sldId id="262" r:id="rId42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Nourd" charset="1" panose="00000500000000000000"/>
      <p:regular r:id="rId10"/>
    </p:embeddedFont>
    <p:embeddedFont>
      <p:font typeface="Nourd Bold" charset="1" panose="00000800000000000000"/>
      <p:regular r:id="rId11"/>
    </p:embeddedFont>
    <p:embeddedFont>
      <p:font typeface="Nourd Light" charset="1" panose="00000400000000000000"/>
      <p:regular r:id="rId12"/>
    </p:embeddedFont>
    <p:embeddedFont>
      <p:font typeface="Nourd Medium" charset="1" panose="00000600000000000000"/>
      <p:regular r:id="rId13"/>
    </p:embeddedFont>
    <p:embeddedFont>
      <p:font typeface="Nourd Semi-Bold" charset="1" panose="00000700000000000000"/>
      <p:regular r:id="rId14"/>
    </p:embeddedFont>
    <p:embeddedFont>
      <p:font typeface="Nourd Heavy" charset="1" panose="00000A00000000000000"/>
      <p:regular r:id="rId15"/>
    </p:embeddedFont>
    <p:embeddedFont>
      <p:font typeface="Open Sans" charset="1" panose="020B0606030504020204"/>
      <p:regular r:id="rId16"/>
    </p:embeddedFont>
    <p:embeddedFont>
      <p:font typeface="Open Sans Bold" charset="1" panose="020B0806030504020204"/>
      <p:regular r:id="rId17"/>
    </p:embeddedFont>
    <p:embeddedFont>
      <p:font typeface="Open Sans Italics" charset="1" panose="020B0606030504020204"/>
      <p:regular r:id="rId18"/>
    </p:embeddedFont>
    <p:embeddedFont>
      <p:font typeface="Open Sans Bold Italics" charset="1" panose="020B0806030504020204"/>
      <p:regular r:id="rId19"/>
    </p:embeddedFont>
    <p:embeddedFont>
      <p:font typeface="Open Sans Light" charset="1" panose="020B0306030504020204"/>
      <p:regular r:id="rId20"/>
    </p:embeddedFont>
    <p:embeddedFont>
      <p:font typeface="Open Sans Light Italics" charset="1" panose="020B0306030504020204"/>
      <p:regular r:id="rId21"/>
    </p:embeddedFont>
    <p:embeddedFont>
      <p:font typeface="Open Sans Ultra-Bold" charset="1" panose="00000000000000000000"/>
      <p:regular r:id="rId22"/>
    </p:embeddedFont>
    <p:embeddedFont>
      <p:font typeface="Open Sans Ultra-Bold Italics" charset="1" panose="00000000000000000000"/>
      <p:regular r:id="rId23"/>
    </p:embeddedFont>
    <p:embeddedFont>
      <p:font typeface="Inter" charset="1" panose="020B0502030000000004"/>
      <p:regular r:id="rId24"/>
    </p:embeddedFont>
    <p:embeddedFont>
      <p:font typeface="Inter Bold" charset="1" panose="020B0802030000000004"/>
      <p:regular r:id="rId25"/>
    </p:embeddedFont>
    <p:embeddedFont>
      <p:font typeface="Inter Italics" charset="1" panose="020B0502030000000004"/>
      <p:regular r:id="rId26"/>
    </p:embeddedFont>
    <p:embeddedFont>
      <p:font typeface="Inter Bold Italics" charset="1" panose="020B0802030000000004"/>
      <p:regular r:id="rId27"/>
    </p:embeddedFont>
    <p:embeddedFont>
      <p:font typeface="Inter Thin" charset="1" panose="020B0A02050000000004"/>
      <p:regular r:id="rId28"/>
    </p:embeddedFont>
    <p:embeddedFont>
      <p:font typeface="Inter Thin Italics" charset="1" panose="020B0A02050000000004"/>
      <p:regular r:id="rId29"/>
    </p:embeddedFont>
    <p:embeddedFont>
      <p:font typeface="Inter Extra-Light" charset="1" panose="02000503000000020004"/>
      <p:regular r:id="rId30"/>
    </p:embeddedFont>
    <p:embeddedFont>
      <p:font typeface="Inter Light" charset="1" panose="02000503000000020004"/>
      <p:regular r:id="rId31"/>
    </p:embeddedFont>
    <p:embeddedFont>
      <p:font typeface="Inter Medium" charset="1" panose="02000503000000020004"/>
      <p:regular r:id="rId32"/>
    </p:embeddedFont>
    <p:embeddedFont>
      <p:font typeface="Inter Semi-Bold" charset="1" panose="02000503000000020004"/>
      <p:regular r:id="rId33"/>
    </p:embeddedFont>
    <p:embeddedFont>
      <p:font typeface="Inter Ultra-Bold" charset="1" panose="02000503000000020004"/>
      <p:regular r:id="rId34"/>
    </p:embeddedFont>
    <p:embeddedFont>
      <p:font typeface="Inter Heavy" charset="1" panose="02000503000000020004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slides/slide1.xml" Type="http://schemas.openxmlformats.org/officeDocument/2006/relationships/slide"/><Relationship Id="rId37" Target="slides/slide2.xml" Type="http://schemas.openxmlformats.org/officeDocument/2006/relationships/slide"/><Relationship Id="rId38" Target="slides/slide3.xml" Type="http://schemas.openxmlformats.org/officeDocument/2006/relationships/slide"/><Relationship Id="rId39" Target="slides/slide4.xml" Type="http://schemas.openxmlformats.org/officeDocument/2006/relationships/slide"/><Relationship Id="rId4" Target="theme/theme1.xml" Type="http://schemas.openxmlformats.org/officeDocument/2006/relationships/theme"/><Relationship Id="rId40" Target="slides/slide5.xml" Type="http://schemas.openxmlformats.org/officeDocument/2006/relationships/slide"/><Relationship Id="rId41" Target="slides/slide6.xml" Type="http://schemas.openxmlformats.org/officeDocument/2006/relationships/slide"/><Relationship Id="rId42" Target="slides/slide7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jpe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jpeg" Type="http://schemas.openxmlformats.org/officeDocument/2006/relationships/image"/><Relationship Id="rId8" Target="../media/image7.jpeg" Type="http://schemas.openxmlformats.org/officeDocument/2006/relationships/image"/><Relationship Id="rId9" Target="../media/image8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png" Type="http://schemas.openxmlformats.org/officeDocument/2006/relationships/image"/><Relationship Id="rId11" Target="../media/image11.svg" Type="http://schemas.openxmlformats.org/officeDocument/2006/relationships/image"/><Relationship Id="rId12" Target="../media/image18.png" Type="http://schemas.openxmlformats.org/officeDocument/2006/relationships/image"/><Relationship Id="rId13" Target="../media/image19.svg" Type="http://schemas.openxmlformats.org/officeDocument/2006/relationships/image"/><Relationship Id="rId2" Target="../media/image8.jpe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16.png" Type="http://schemas.openxmlformats.org/officeDocument/2006/relationships/image"/><Relationship Id="rId8" Target="../media/image17.svg" Type="http://schemas.openxmlformats.org/officeDocument/2006/relationships/image"/><Relationship Id="rId9" Target="../media/image3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20.jpeg" Type="http://schemas.openxmlformats.org/officeDocument/2006/relationships/image"/><Relationship Id="rId7" Target="../media/image21.jpeg" Type="http://schemas.openxmlformats.org/officeDocument/2006/relationships/image"/><Relationship Id="rId8" Target="../media/image16.png" Type="http://schemas.openxmlformats.org/officeDocument/2006/relationships/image"/><Relationship Id="rId9" Target="../media/image17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.jpeg" Type="http://schemas.openxmlformats.org/officeDocument/2006/relationships/image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16.png" Type="http://schemas.openxmlformats.org/officeDocument/2006/relationships/image"/><Relationship Id="rId7" Target="../media/image17.svg" Type="http://schemas.openxmlformats.org/officeDocument/2006/relationships/image"/><Relationship Id="rId8" Target="../media/image1.jpeg" Type="http://schemas.openxmlformats.org/officeDocument/2006/relationships/image"/><Relationship Id="rId9" Target="../media/image2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6.jpeg" Type="http://schemas.openxmlformats.org/officeDocument/2006/relationships/image"/><Relationship Id="rId5" Target="../media/image22.jpeg" Type="http://schemas.openxmlformats.org/officeDocument/2006/relationships/image"/><Relationship Id="rId6" Target="../media/image14.png" Type="http://schemas.openxmlformats.org/officeDocument/2006/relationships/image"/><Relationship Id="rId7" Target="../media/image15.svg" Type="http://schemas.openxmlformats.org/officeDocument/2006/relationships/image"/><Relationship Id="rId8" Target="../media/image4.png" Type="http://schemas.openxmlformats.org/officeDocument/2006/relationships/image"/><Relationship Id="rId9" Target="../media/image5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4.png" Type="http://schemas.openxmlformats.org/officeDocument/2006/relationships/image"/><Relationship Id="rId7" Target="../media/image5.svg" Type="http://schemas.openxmlformats.org/officeDocument/2006/relationships/image"/><Relationship Id="rId8" Target="../media/image23.png" Type="http://schemas.openxmlformats.org/officeDocument/2006/relationships/image"/><Relationship Id="rId9" Target="../media/image24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png" Type="http://schemas.openxmlformats.org/officeDocument/2006/relationships/image"/><Relationship Id="rId11" Target="../media/image13.svg" Type="http://schemas.openxmlformats.org/officeDocument/2006/relationships/image"/><Relationship Id="rId12" Target="../media/image4.png" Type="http://schemas.openxmlformats.org/officeDocument/2006/relationships/image"/><Relationship Id="rId13" Target="../media/image5.svg" Type="http://schemas.openxmlformats.org/officeDocument/2006/relationships/image"/><Relationship Id="rId14" Target="../media/image26.jpeg" Type="http://schemas.openxmlformats.org/officeDocument/2006/relationships/image"/><Relationship Id="rId15" Target="https://www.oas.psu.ac.th" TargetMode="External" Type="http://schemas.openxmlformats.org/officeDocument/2006/relationships/hyperlink"/><Relationship Id="rId2" Target="../media/image8.jpeg" Type="http://schemas.openxmlformats.org/officeDocument/2006/relationships/image"/><Relationship Id="rId3" Target="../media/image25.jpeg" Type="http://schemas.openxmlformats.org/officeDocument/2006/relationships/image"/><Relationship Id="rId4" Target="../media/image9.jpeg" Type="http://schemas.openxmlformats.org/officeDocument/2006/relationships/image"/><Relationship Id="rId5" Target="../media/image6.jpeg" Type="http://schemas.openxmlformats.org/officeDocument/2006/relationships/image"/><Relationship Id="rId6" Target="../media/image3.jpeg" Type="http://schemas.openxmlformats.org/officeDocument/2006/relationships/image"/><Relationship Id="rId7" Target="../media/image2.jpeg" Type="http://schemas.openxmlformats.org/officeDocument/2006/relationships/image"/><Relationship Id="rId8" Target="../media/image10.png" Type="http://schemas.openxmlformats.org/officeDocument/2006/relationships/image"/><Relationship Id="rId9" Target="../media/image11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315200" y="0"/>
            <a:ext cx="4114800" cy="4114800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C91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7543800" y="228600"/>
            <a:ext cx="1600200" cy="1600200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D7075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3657600" y="5600700"/>
            <a:ext cx="3657600" cy="3657600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C91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3657600" y="457200"/>
            <a:ext cx="3657600" cy="3657600"/>
            <a:chOff x="0" y="0"/>
            <a:chExt cx="4876800" cy="4876800"/>
          </a:xfrm>
        </p:grpSpPr>
        <p:pic>
          <p:nvPicPr>
            <p:cNvPr name="Picture 12" id="12"/>
            <p:cNvPicPr>
              <a:picLocks noChangeAspect="true"/>
            </p:cNvPicPr>
            <p:nvPr/>
          </p:nvPicPr>
          <p:blipFill>
            <a:blip r:embed="rId2"/>
            <a:srcRect l="21864" t="0" r="21864" b="0"/>
            <a:stretch>
              <a:fillRect/>
            </a:stretch>
          </p:blipFill>
          <p:spPr>
            <a:xfrm flipH="false" flipV="false">
              <a:off x="0" y="0"/>
              <a:ext cx="4876800" cy="4876800"/>
            </a:xfrm>
            <a:prstGeom prst="rect">
              <a:avLst/>
            </a:prstGeom>
          </p:spPr>
        </p:pic>
      </p:grpSp>
      <p:grpSp>
        <p:nvGrpSpPr>
          <p:cNvPr name="Group 13" id="13"/>
          <p:cNvGrpSpPr/>
          <p:nvPr/>
        </p:nvGrpSpPr>
        <p:grpSpPr>
          <a:xfrm rot="0">
            <a:off x="1600200" y="2057400"/>
            <a:ext cx="2057400" cy="2057400"/>
            <a:chOff x="0" y="0"/>
            <a:chExt cx="2743200" cy="2743200"/>
          </a:xfrm>
        </p:grpSpPr>
        <p:pic>
          <p:nvPicPr>
            <p:cNvPr name="Picture 14" id="14"/>
            <p:cNvPicPr>
              <a:picLocks noChangeAspect="true"/>
            </p:cNvPicPr>
            <p:nvPr/>
          </p:nvPicPr>
          <p:blipFill>
            <a:blip r:embed="rId3"/>
            <a:srcRect l="21843" t="0" r="21843" b="0"/>
            <a:stretch>
              <a:fillRect/>
            </a:stretch>
          </p:blipFill>
          <p:spPr>
            <a:xfrm flipH="false" flipV="false">
              <a:off x="0" y="0"/>
              <a:ext cx="2743200" cy="2743200"/>
            </a:xfrm>
            <a:prstGeom prst="rect">
              <a:avLst/>
            </a:prstGeom>
          </p:spPr>
        </p:pic>
      </p:grpSp>
      <p:grpSp>
        <p:nvGrpSpPr>
          <p:cNvPr name="Group 15" id="15"/>
          <p:cNvGrpSpPr/>
          <p:nvPr/>
        </p:nvGrpSpPr>
        <p:grpSpPr>
          <a:xfrm rot="0">
            <a:off x="9372600" y="457200"/>
            <a:ext cx="3657600" cy="3657600"/>
            <a:chOff x="0" y="0"/>
            <a:chExt cx="4876800" cy="4876800"/>
          </a:xfrm>
        </p:grpSpPr>
        <p:pic>
          <p:nvPicPr>
            <p:cNvPr name="Picture 16" id="16"/>
            <p:cNvPicPr>
              <a:picLocks noChangeAspect="true"/>
            </p:cNvPicPr>
            <p:nvPr/>
          </p:nvPicPr>
          <p:blipFill>
            <a:blip r:embed="rId4"/>
            <a:srcRect l="27491" t="0" r="27491" b="0"/>
            <a:stretch>
              <a:fillRect/>
            </a:stretch>
          </p:blipFill>
          <p:spPr>
            <a:xfrm flipH="false" flipV="false">
              <a:off x="0" y="0"/>
              <a:ext cx="4876800" cy="4876800"/>
            </a:xfrm>
            <a:prstGeom prst="rect">
              <a:avLst/>
            </a:prstGeom>
          </p:spPr>
        </p:pic>
      </p:grpSp>
      <p:sp>
        <p:nvSpPr>
          <p:cNvPr name="Freeform 17" id="17"/>
          <p:cNvSpPr/>
          <p:nvPr/>
        </p:nvSpPr>
        <p:spPr>
          <a:xfrm flipH="false" flipV="false" rot="0">
            <a:off x="13030200" y="6172200"/>
            <a:ext cx="2686748" cy="2505393"/>
          </a:xfrm>
          <a:custGeom>
            <a:avLst/>
            <a:gdLst/>
            <a:ahLst/>
            <a:cxnLst/>
            <a:rect r="r" b="b" t="t" l="l"/>
            <a:pathLst>
              <a:path h="2505393" w="2686748">
                <a:moveTo>
                  <a:pt x="0" y="0"/>
                </a:moveTo>
                <a:lnTo>
                  <a:pt x="2686748" y="0"/>
                </a:lnTo>
                <a:lnTo>
                  <a:pt x="2686748" y="2505393"/>
                </a:lnTo>
                <a:lnTo>
                  <a:pt x="0" y="25053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9372600" y="6172200"/>
            <a:ext cx="3657600" cy="3657600"/>
            <a:chOff x="0" y="0"/>
            <a:chExt cx="4876800" cy="4876800"/>
          </a:xfrm>
        </p:grpSpPr>
        <p:pic>
          <p:nvPicPr>
            <p:cNvPr name="Picture 19" id="19"/>
            <p:cNvPicPr>
              <a:picLocks noChangeAspect="true"/>
            </p:cNvPicPr>
            <p:nvPr/>
          </p:nvPicPr>
          <p:blipFill>
            <a:blip r:embed="rId7"/>
            <a:srcRect l="21914" t="0" r="21914" b="0"/>
            <a:stretch>
              <a:fillRect/>
            </a:stretch>
          </p:blipFill>
          <p:spPr>
            <a:xfrm flipH="false" flipV="false">
              <a:off x="0" y="0"/>
              <a:ext cx="4876800" cy="4876800"/>
            </a:xfrm>
            <a:prstGeom prst="rect">
              <a:avLst/>
            </a:prstGeom>
          </p:spPr>
        </p:pic>
      </p:grpSp>
      <p:grpSp>
        <p:nvGrpSpPr>
          <p:cNvPr name="Group 20" id="20"/>
          <p:cNvGrpSpPr/>
          <p:nvPr/>
        </p:nvGrpSpPr>
        <p:grpSpPr>
          <a:xfrm rot="0">
            <a:off x="13030200" y="2057400"/>
            <a:ext cx="4114800" cy="4114800"/>
            <a:chOff x="0" y="0"/>
            <a:chExt cx="5486400" cy="5486400"/>
          </a:xfrm>
        </p:grpSpPr>
        <p:pic>
          <p:nvPicPr>
            <p:cNvPr name="Picture 21" id="21"/>
            <p:cNvPicPr>
              <a:picLocks noChangeAspect="true"/>
            </p:cNvPicPr>
            <p:nvPr/>
          </p:nvPicPr>
          <p:blipFill>
            <a:blip r:embed="rId8"/>
            <a:srcRect l="21857" t="0" r="21857" b="0"/>
            <a:stretch>
              <a:fillRect/>
            </a:stretch>
          </p:blipFill>
          <p:spPr>
            <a:xfrm flipH="false" flipV="false">
              <a:off x="0" y="0"/>
              <a:ext cx="5486400" cy="5486400"/>
            </a:xfrm>
            <a:prstGeom prst="rect">
              <a:avLst/>
            </a:prstGeom>
          </p:spPr>
        </p:pic>
      </p:grpSp>
      <p:grpSp>
        <p:nvGrpSpPr>
          <p:cNvPr name="Group 22" id="22"/>
          <p:cNvGrpSpPr/>
          <p:nvPr/>
        </p:nvGrpSpPr>
        <p:grpSpPr>
          <a:xfrm rot="0">
            <a:off x="16230600" y="0"/>
            <a:ext cx="2057400" cy="2057400"/>
            <a:chOff x="0" y="0"/>
            <a:chExt cx="2743200" cy="2743200"/>
          </a:xfrm>
        </p:grpSpPr>
        <p:pic>
          <p:nvPicPr>
            <p:cNvPr name="Picture 23" id="23"/>
            <p:cNvPicPr>
              <a:picLocks noChangeAspect="true"/>
            </p:cNvPicPr>
            <p:nvPr/>
          </p:nvPicPr>
          <p:blipFill>
            <a:blip r:embed="rId9"/>
            <a:srcRect l="21875" t="0" r="21875" b="0"/>
            <a:stretch>
              <a:fillRect/>
            </a:stretch>
          </p:blipFill>
          <p:spPr>
            <a:xfrm flipH="false" flipV="false">
              <a:off x="0" y="0"/>
              <a:ext cx="2743200" cy="2743200"/>
            </a:xfrm>
            <a:prstGeom prst="rect">
              <a:avLst/>
            </a:prstGeom>
          </p:spPr>
        </p:pic>
      </p:grpSp>
      <p:grpSp>
        <p:nvGrpSpPr>
          <p:cNvPr name="Group 24" id="24"/>
          <p:cNvGrpSpPr/>
          <p:nvPr/>
        </p:nvGrpSpPr>
        <p:grpSpPr>
          <a:xfrm rot="0">
            <a:off x="7315200" y="2057400"/>
            <a:ext cx="2057400" cy="2057400"/>
            <a:chOff x="0" y="0"/>
            <a:chExt cx="2743200" cy="2743200"/>
          </a:xfrm>
        </p:grpSpPr>
        <p:pic>
          <p:nvPicPr>
            <p:cNvPr name="Picture 25" id="25"/>
            <p:cNvPicPr>
              <a:picLocks noChangeAspect="true"/>
            </p:cNvPicPr>
            <p:nvPr/>
          </p:nvPicPr>
          <p:blipFill>
            <a:blip r:embed="rId10"/>
            <a:srcRect l="12406" t="0" r="12406" b="0"/>
            <a:stretch>
              <a:fillRect/>
            </a:stretch>
          </p:blipFill>
          <p:spPr>
            <a:xfrm flipH="false" flipV="false">
              <a:off x="0" y="0"/>
              <a:ext cx="2743200" cy="2743200"/>
            </a:xfrm>
            <a:prstGeom prst="rect">
              <a:avLst/>
            </a:prstGeom>
          </p:spPr>
        </p:pic>
      </p:grpSp>
      <p:grpSp>
        <p:nvGrpSpPr>
          <p:cNvPr name="Group 26" id="26"/>
          <p:cNvGrpSpPr/>
          <p:nvPr/>
        </p:nvGrpSpPr>
        <p:grpSpPr>
          <a:xfrm rot="0">
            <a:off x="13030200" y="0"/>
            <a:ext cx="2057400" cy="2057400"/>
            <a:chOff x="0" y="0"/>
            <a:chExt cx="812800" cy="8128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04A40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10972800" y="4114800"/>
            <a:ext cx="2057400" cy="2057400"/>
            <a:chOff x="0" y="0"/>
            <a:chExt cx="711200" cy="71120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711200" cy="711200"/>
            </a:xfrm>
            <a:custGeom>
              <a:avLst/>
              <a:gdLst/>
              <a:ahLst/>
              <a:cxnLst/>
              <a:rect r="r" b="b" t="t" l="l"/>
              <a:pathLst>
                <a:path h="711200" w="711200">
                  <a:moveTo>
                    <a:pt x="355600" y="0"/>
                  </a:moveTo>
                  <a:lnTo>
                    <a:pt x="711200" y="711200"/>
                  </a:lnTo>
                  <a:lnTo>
                    <a:pt x="0" y="711200"/>
                  </a:lnTo>
                  <a:lnTo>
                    <a:pt x="355600" y="0"/>
                  </a:lnTo>
                  <a:close/>
                </a:path>
              </a:pathLst>
            </a:custGeom>
            <a:solidFill>
              <a:srgbClr val="FD7075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111125" y="292100"/>
              <a:ext cx="48895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32" id="32"/>
          <p:cNvSpPr/>
          <p:nvPr/>
        </p:nvSpPr>
        <p:spPr>
          <a:xfrm flipH="false" flipV="false" rot="0">
            <a:off x="1600200" y="0"/>
            <a:ext cx="2057400" cy="2047113"/>
          </a:xfrm>
          <a:custGeom>
            <a:avLst/>
            <a:gdLst/>
            <a:ahLst/>
            <a:cxnLst/>
            <a:rect r="r" b="b" t="t" l="l"/>
            <a:pathLst>
              <a:path h="2047113" w="2057400">
                <a:moveTo>
                  <a:pt x="0" y="0"/>
                </a:moveTo>
                <a:lnTo>
                  <a:pt x="2057400" y="0"/>
                </a:lnTo>
                <a:lnTo>
                  <a:pt x="2057400" y="2047113"/>
                </a:lnTo>
                <a:lnTo>
                  <a:pt x="0" y="204711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16588973" y="8096885"/>
            <a:ext cx="556027" cy="1161415"/>
          </a:xfrm>
          <a:custGeom>
            <a:avLst/>
            <a:gdLst/>
            <a:ahLst/>
            <a:cxnLst/>
            <a:rect r="r" b="b" t="t" l="l"/>
            <a:pathLst>
              <a:path h="1161415" w="556027">
                <a:moveTo>
                  <a:pt x="0" y="0"/>
                </a:moveTo>
                <a:lnTo>
                  <a:pt x="556027" y="0"/>
                </a:lnTo>
                <a:lnTo>
                  <a:pt x="556027" y="1161415"/>
                </a:lnTo>
                <a:lnTo>
                  <a:pt x="0" y="116141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4" id="34"/>
          <p:cNvSpPr txBox="true"/>
          <p:nvPr/>
        </p:nvSpPr>
        <p:spPr>
          <a:xfrm rot="0">
            <a:off x="1419225" y="3952875"/>
            <a:ext cx="11430000" cy="28860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551"/>
              </a:lnSpc>
            </a:pPr>
            <a:r>
              <a:rPr lang="en-US" sz="8250" spc="-544">
                <a:solidFill>
                  <a:srgbClr val="000000"/>
                </a:solidFill>
                <a:cs typeface="Nourd Bold"/>
              </a:rPr>
              <a:t>ระบบจองห้องเรียน</a:t>
            </a:r>
          </a:p>
          <a:p>
            <a:pPr>
              <a:lnSpc>
                <a:spcPts val="11551"/>
              </a:lnSpc>
            </a:pPr>
            <a:r>
              <a:rPr lang="en-US" sz="8250" spc="-544">
                <a:solidFill>
                  <a:srgbClr val="000000"/>
                </a:solidFill>
                <a:latin typeface="Nourd Bold"/>
                <a:cs typeface="Nourd Bold"/>
              </a:rPr>
              <a:t>อาคารเรียนรวม 19,58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3703683" y="7089995"/>
            <a:ext cx="3611517" cy="15317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085"/>
              </a:lnSpc>
            </a:pPr>
            <a:r>
              <a:rPr lang="en-US" sz="3142" spc="204">
                <a:solidFill>
                  <a:srgbClr val="000000"/>
                </a:solidFill>
                <a:cs typeface="Inter"/>
              </a:rPr>
              <a:t>วิษณุ เพชรประวัติ</a:t>
            </a:r>
          </a:p>
          <a:p>
            <a:pPr>
              <a:lnSpc>
                <a:spcPts val="4085"/>
              </a:lnSpc>
            </a:pPr>
            <a:r>
              <a:rPr lang="en-US" sz="3142" spc="204">
                <a:solidFill>
                  <a:srgbClr val="000000"/>
                </a:solidFill>
                <a:cs typeface="Inter"/>
              </a:rPr>
              <a:t>กิตติศักดิ์ แก้วเนียม</a:t>
            </a:r>
          </a:p>
          <a:p>
            <a:pPr>
              <a:lnSpc>
                <a:spcPts val="4085"/>
              </a:lnSpc>
            </a:pPr>
            <a:r>
              <a:rPr lang="en-US" sz="3142" spc="204">
                <a:solidFill>
                  <a:srgbClr val="000000"/>
                </a:solidFill>
                <a:cs typeface="Inter"/>
              </a:rPr>
              <a:t>และทีมงาน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637849" y="6172200"/>
            <a:ext cx="3650151" cy="4114800"/>
            <a:chOff x="0" y="0"/>
            <a:chExt cx="4866868" cy="54864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25050" t="0" r="25050" b="0"/>
            <a:stretch>
              <a:fillRect/>
            </a:stretch>
          </p:blipFill>
          <p:spPr>
            <a:xfrm flipH="false" flipV="false">
              <a:off x="0" y="0"/>
              <a:ext cx="4866868" cy="5486400"/>
            </a:xfrm>
            <a:prstGeom prst="rect">
              <a:avLst/>
            </a:prstGeom>
          </p:spPr>
        </p:pic>
      </p:grpSp>
      <p:sp>
        <p:nvSpPr>
          <p:cNvPr name="Freeform 4" id="4"/>
          <p:cNvSpPr/>
          <p:nvPr/>
        </p:nvSpPr>
        <p:spPr>
          <a:xfrm flipH="false" flipV="false" rot="0">
            <a:off x="4297878" y="1293082"/>
            <a:ext cx="4104513" cy="4114800"/>
          </a:xfrm>
          <a:custGeom>
            <a:avLst/>
            <a:gdLst/>
            <a:ahLst/>
            <a:cxnLst/>
            <a:rect r="r" b="b" t="t" l="l"/>
            <a:pathLst>
              <a:path h="4114800" w="4104513">
                <a:moveTo>
                  <a:pt x="0" y="0"/>
                </a:moveTo>
                <a:lnTo>
                  <a:pt x="4104513" y="0"/>
                </a:lnTo>
                <a:lnTo>
                  <a:pt x="410451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7193451" y="7775065"/>
            <a:ext cx="2514600" cy="2514600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D7075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3601700" y="1493164"/>
            <a:ext cx="3232850" cy="3014632"/>
          </a:xfrm>
          <a:custGeom>
            <a:avLst/>
            <a:gdLst/>
            <a:ahLst/>
            <a:cxnLst/>
            <a:rect r="r" b="b" t="t" l="l"/>
            <a:pathLst>
              <a:path h="3014632" w="3232850">
                <a:moveTo>
                  <a:pt x="0" y="0"/>
                </a:moveTo>
                <a:lnTo>
                  <a:pt x="3232850" y="0"/>
                </a:lnTo>
                <a:lnTo>
                  <a:pt x="3232850" y="3014632"/>
                </a:lnTo>
                <a:lnTo>
                  <a:pt x="0" y="30146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5132611" y="3042516"/>
            <a:ext cx="2653178" cy="2631565"/>
            <a:chOff x="0" y="0"/>
            <a:chExt cx="819476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9476" cy="812800"/>
            </a:xfrm>
            <a:custGeom>
              <a:avLst/>
              <a:gdLst/>
              <a:ahLst/>
              <a:cxnLst/>
              <a:rect r="r" b="b" t="t" l="l"/>
              <a:pathLst>
                <a:path h="812800" w="819476">
                  <a:moveTo>
                    <a:pt x="0" y="0"/>
                  </a:moveTo>
                  <a:lnTo>
                    <a:pt x="819476" y="0"/>
                  </a:lnTo>
                  <a:lnTo>
                    <a:pt x="81947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D7075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819476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9659691" y="2844849"/>
            <a:ext cx="4970709" cy="4930215"/>
            <a:chOff x="0" y="0"/>
            <a:chExt cx="819476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9476" cy="812800"/>
            </a:xfrm>
            <a:custGeom>
              <a:avLst/>
              <a:gdLst/>
              <a:ahLst/>
              <a:cxnLst/>
              <a:rect r="r" b="b" t="t" l="l"/>
              <a:pathLst>
                <a:path h="812800" w="819476">
                  <a:moveTo>
                    <a:pt x="0" y="0"/>
                  </a:moveTo>
                  <a:lnTo>
                    <a:pt x="819476" y="0"/>
                  </a:lnTo>
                  <a:lnTo>
                    <a:pt x="81947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C910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819476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16147390" y="3706997"/>
            <a:ext cx="623621" cy="1302602"/>
          </a:xfrm>
          <a:custGeom>
            <a:avLst/>
            <a:gdLst/>
            <a:ahLst/>
            <a:cxnLst/>
            <a:rect r="r" b="b" t="t" l="l"/>
            <a:pathLst>
              <a:path h="1302602" w="623621">
                <a:moveTo>
                  <a:pt x="0" y="0"/>
                </a:moveTo>
                <a:lnTo>
                  <a:pt x="623620" y="0"/>
                </a:lnTo>
                <a:lnTo>
                  <a:pt x="623620" y="1302602"/>
                </a:lnTo>
                <a:lnTo>
                  <a:pt x="0" y="13026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8450751" y="1293082"/>
            <a:ext cx="6179649" cy="6479318"/>
          </a:xfrm>
          <a:custGeom>
            <a:avLst/>
            <a:gdLst/>
            <a:ahLst/>
            <a:cxnLst/>
            <a:rect r="r" b="b" t="t" l="l"/>
            <a:pathLst>
              <a:path h="6479318" w="6179649">
                <a:moveTo>
                  <a:pt x="0" y="0"/>
                </a:moveTo>
                <a:lnTo>
                  <a:pt x="6179649" y="0"/>
                </a:lnTo>
                <a:lnTo>
                  <a:pt x="6179649" y="6479318"/>
                </a:lnTo>
                <a:lnTo>
                  <a:pt x="0" y="647931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66456" t="0" r="-66456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0" y="0"/>
            <a:ext cx="3657600" cy="3657600"/>
            <a:chOff x="0" y="0"/>
            <a:chExt cx="711200" cy="7112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711200" cy="711200"/>
            </a:xfrm>
            <a:custGeom>
              <a:avLst/>
              <a:gdLst/>
              <a:ahLst/>
              <a:cxnLst/>
              <a:rect r="r" b="b" t="t" l="l"/>
              <a:pathLst>
                <a:path h="711200" w="711200">
                  <a:moveTo>
                    <a:pt x="355600" y="0"/>
                  </a:moveTo>
                  <a:lnTo>
                    <a:pt x="711200" y="711200"/>
                  </a:lnTo>
                  <a:lnTo>
                    <a:pt x="0" y="711200"/>
                  </a:lnTo>
                  <a:lnTo>
                    <a:pt x="355600" y="0"/>
                  </a:lnTo>
                  <a:close/>
                </a:path>
              </a:pathLst>
            </a:custGeom>
            <a:solidFill>
              <a:srgbClr val="FFC910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111125" y="292100"/>
              <a:ext cx="48895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1028700" y="2391536"/>
            <a:ext cx="5998861" cy="13154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196"/>
              </a:lnSpc>
            </a:pPr>
            <a:r>
              <a:rPr lang="en-US" sz="9441" spc="-623">
                <a:solidFill>
                  <a:srgbClr val="000000"/>
                </a:solidFill>
                <a:cs typeface="Nourd Bold"/>
              </a:rPr>
              <a:t>ประเภท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28700" y="3934711"/>
            <a:ext cx="5817062" cy="2590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Inter"/>
                <a:cs typeface="Inter"/>
              </a:rPr>
              <a:t>เพิ่มประสิทธิภาพในการทำงาน คุณภาพสินค้า/บริการ อุปกรณ์/เครื่องมือ/เครื่องใช้/เทคโนโลยี ก่อให้เกิดประสิทธิผลที่คุ้มค่า สร้างมูลค่าเพิ่มให้กับสำนักวิทยบริการ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7834616" y="8390809"/>
            <a:ext cx="1135551" cy="1152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477"/>
              </a:lnSpc>
            </a:pPr>
            <a:r>
              <a:rPr lang="en-US" sz="6769" spc="-663">
                <a:solidFill>
                  <a:srgbClr val="F6F6F6"/>
                </a:solidFill>
                <a:latin typeface="Inter Bold"/>
              </a:rPr>
              <a:t>01</a:t>
            </a:r>
          </a:p>
        </p:txBody>
      </p:sp>
      <p:sp>
        <p:nvSpPr>
          <p:cNvPr name="Freeform 23" id="23"/>
          <p:cNvSpPr/>
          <p:nvPr/>
        </p:nvSpPr>
        <p:spPr>
          <a:xfrm flipH="false" flipV="false" rot="0">
            <a:off x="12573000" y="8229600"/>
            <a:ext cx="2057400" cy="2047113"/>
          </a:xfrm>
          <a:custGeom>
            <a:avLst/>
            <a:gdLst/>
            <a:ahLst/>
            <a:cxnLst/>
            <a:rect r="r" b="b" t="t" l="l"/>
            <a:pathLst>
              <a:path h="2047113" w="2057400">
                <a:moveTo>
                  <a:pt x="0" y="0"/>
                </a:moveTo>
                <a:lnTo>
                  <a:pt x="2057400" y="0"/>
                </a:lnTo>
                <a:lnTo>
                  <a:pt x="2057400" y="2047113"/>
                </a:lnTo>
                <a:lnTo>
                  <a:pt x="0" y="20471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1028700" y="7041864"/>
            <a:ext cx="5600625" cy="1019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cs typeface="Inter"/>
              </a:rPr>
              <a:t>เพิ่มความพึงพอใจของผู้ใช้บริการทั้งภายในและภายนอก</a:t>
            </a:r>
          </a:p>
        </p:txBody>
      </p:sp>
      <p:sp>
        <p:nvSpPr>
          <p:cNvPr name="Freeform 25" id="25"/>
          <p:cNvSpPr/>
          <p:nvPr/>
        </p:nvSpPr>
        <p:spPr>
          <a:xfrm flipH="false" flipV="false" rot="0">
            <a:off x="194845" y="4038369"/>
            <a:ext cx="608773" cy="1271588"/>
          </a:xfrm>
          <a:custGeom>
            <a:avLst/>
            <a:gdLst/>
            <a:ahLst/>
            <a:cxnLst/>
            <a:rect r="r" b="b" t="t" l="l"/>
            <a:pathLst>
              <a:path h="1271588" w="608773">
                <a:moveTo>
                  <a:pt x="0" y="0"/>
                </a:moveTo>
                <a:lnTo>
                  <a:pt x="608772" y="0"/>
                </a:lnTo>
                <a:lnTo>
                  <a:pt x="608772" y="1271588"/>
                </a:lnTo>
                <a:lnTo>
                  <a:pt x="0" y="127158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94845" y="7089489"/>
            <a:ext cx="608773" cy="1271588"/>
          </a:xfrm>
          <a:custGeom>
            <a:avLst/>
            <a:gdLst/>
            <a:ahLst/>
            <a:cxnLst/>
            <a:rect r="r" b="b" t="t" l="l"/>
            <a:pathLst>
              <a:path h="1271588" w="608773">
                <a:moveTo>
                  <a:pt x="0" y="0"/>
                </a:moveTo>
                <a:lnTo>
                  <a:pt x="608772" y="0"/>
                </a:lnTo>
                <a:lnTo>
                  <a:pt x="608772" y="1271588"/>
                </a:lnTo>
                <a:lnTo>
                  <a:pt x="0" y="127158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672498" y="4114800"/>
            <a:ext cx="2057400" cy="2057400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91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4350867" y="6957234"/>
            <a:ext cx="3232850" cy="3014632"/>
          </a:xfrm>
          <a:custGeom>
            <a:avLst/>
            <a:gdLst/>
            <a:ahLst/>
            <a:cxnLst/>
            <a:rect r="r" b="b" t="t" l="l"/>
            <a:pathLst>
              <a:path h="3014632" w="3232850">
                <a:moveTo>
                  <a:pt x="0" y="0"/>
                </a:moveTo>
                <a:lnTo>
                  <a:pt x="3232850" y="0"/>
                </a:lnTo>
                <a:lnTo>
                  <a:pt x="3232850" y="3014632"/>
                </a:lnTo>
                <a:lnTo>
                  <a:pt x="0" y="3014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657600" y="0"/>
            <a:ext cx="4104513" cy="4114800"/>
          </a:xfrm>
          <a:custGeom>
            <a:avLst/>
            <a:gdLst/>
            <a:ahLst/>
            <a:cxnLst/>
            <a:rect r="r" b="b" t="t" l="l"/>
            <a:pathLst>
              <a:path h="4114800" w="4104513">
                <a:moveTo>
                  <a:pt x="0" y="0"/>
                </a:moveTo>
                <a:lnTo>
                  <a:pt x="4104513" y="0"/>
                </a:lnTo>
                <a:lnTo>
                  <a:pt x="410451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7315200" y="2057400"/>
            <a:ext cx="7315200" cy="7200900"/>
            <a:chOff x="0" y="0"/>
            <a:chExt cx="819476" cy="80667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9476" cy="806671"/>
            </a:xfrm>
            <a:custGeom>
              <a:avLst/>
              <a:gdLst/>
              <a:ahLst/>
              <a:cxnLst/>
              <a:rect r="r" b="b" t="t" l="l"/>
              <a:pathLst>
                <a:path h="806671" w="819476">
                  <a:moveTo>
                    <a:pt x="0" y="0"/>
                  </a:moveTo>
                  <a:lnTo>
                    <a:pt x="819476" y="0"/>
                  </a:lnTo>
                  <a:lnTo>
                    <a:pt x="819476" y="806671"/>
                  </a:lnTo>
                  <a:lnTo>
                    <a:pt x="0" y="806671"/>
                  </a:lnTo>
                  <a:close/>
                </a:path>
              </a:pathLst>
            </a:custGeom>
            <a:solidFill>
              <a:srgbClr val="FD7075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819476" cy="8447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5709856" y="2121395"/>
            <a:ext cx="8383334" cy="8868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823"/>
              </a:lnSpc>
            </a:pPr>
            <a:r>
              <a:rPr lang="en-US" sz="6317" spc="-416">
                <a:solidFill>
                  <a:srgbClr val="000000"/>
                </a:solidFill>
                <a:cs typeface="Nourd Bold"/>
              </a:rPr>
              <a:t>สภาพปัจจุบัน 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0" y="4114800"/>
            <a:ext cx="5491773" cy="6172200"/>
            <a:chOff x="0" y="0"/>
            <a:chExt cx="7322364" cy="8229600"/>
          </a:xfrm>
        </p:grpSpPr>
        <p:pic>
          <p:nvPicPr>
            <p:cNvPr name="Picture 12" id="12"/>
            <p:cNvPicPr>
              <a:picLocks noChangeAspect="true"/>
            </p:cNvPicPr>
            <p:nvPr/>
          </p:nvPicPr>
          <p:blipFill>
            <a:blip r:embed="rId6"/>
            <a:srcRect l="1765" t="0" r="1765" b="0"/>
            <a:stretch>
              <a:fillRect/>
            </a:stretch>
          </p:blipFill>
          <p:spPr>
            <a:xfrm flipH="false" flipV="false">
              <a:off x="0" y="0"/>
              <a:ext cx="7322364" cy="8229600"/>
            </a:xfrm>
            <a:prstGeom prst="rect">
              <a:avLst/>
            </a:prstGeom>
          </p:spPr>
        </p:pic>
      </p:grpSp>
      <p:grpSp>
        <p:nvGrpSpPr>
          <p:cNvPr name="Group 13" id="13"/>
          <p:cNvGrpSpPr/>
          <p:nvPr/>
        </p:nvGrpSpPr>
        <p:grpSpPr>
          <a:xfrm rot="0">
            <a:off x="14615502" y="4114800"/>
            <a:ext cx="3672498" cy="4114800"/>
            <a:chOff x="0" y="0"/>
            <a:chExt cx="4896664" cy="5486400"/>
          </a:xfrm>
        </p:grpSpPr>
        <p:pic>
          <p:nvPicPr>
            <p:cNvPr name="Picture 14" id="14"/>
            <p:cNvPicPr>
              <a:picLocks noChangeAspect="true"/>
            </p:cNvPicPr>
            <p:nvPr/>
          </p:nvPicPr>
          <p:blipFill>
            <a:blip r:embed="rId7"/>
            <a:srcRect l="4990" t="0" r="44805" b="0"/>
            <a:stretch>
              <a:fillRect/>
            </a:stretch>
          </p:blipFill>
          <p:spPr>
            <a:xfrm flipH="false" flipV="false">
              <a:off x="0" y="0"/>
              <a:ext cx="4896664" cy="5486400"/>
            </a:xfrm>
            <a:prstGeom prst="rect">
              <a:avLst/>
            </a:prstGeom>
          </p:spPr>
        </p:pic>
      </p:grpSp>
      <p:grpSp>
        <p:nvGrpSpPr>
          <p:cNvPr name="Group 15" id="15"/>
          <p:cNvGrpSpPr/>
          <p:nvPr/>
        </p:nvGrpSpPr>
        <p:grpSpPr>
          <a:xfrm rot="0">
            <a:off x="1157898" y="1600200"/>
            <a:ext cx="2514600" cy="2514600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D7075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1847423" y="2219574"/>
            <a:ext cx="1135551" cy="1152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477"/>
              </a:lnSpc>
            </a:pPr>
            <a:r>
              <a:rPr lang="en-US" sz="6769" spc="-663">
                <a:solidFill>
                  <a:srgbClr val="F6F6F6"/>
                </a:solidFill>
                <a:latin typeface="Inter Bold"/>
              </a:rPr>
              <a:t>02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315200" y="3103506"/>
            <a:ext cx="7035667" cy="35112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479195" indent="-239598" lvl="1">
              <a:lnSpc>
                <a:spcPts val="3107"/>
              </a:lnSpc>
              <a:buAutoNum type="arabicPeriod" startAt="1"/>
            </a:pPr>
            <a:r>
              <a:rPr lang="en-US" sz="2219" spc="-93">
                <a:solidFill>
                  <a:srgbClr val="FFFFFF"/>
                </a:solidFill>
                <a:cs typeface="Inter"/>
              </a:rPr>
              <a:t>อาคารเรียนรวมในปัจจุบันไม่มีระบบการจองห้องเรียน</a:t>
            </a:r>
          </a:p>
          <a:p>
            <a:pPr algn="just" marL="479195" indent="-239598" lvl="1">
              <a:lnSpc>
                <a:spcPts val="3107"/>
              </a:lnSpc>
              <a:buAutoNum type="arabicPeriod" startAt="1"/>
            </a:pPr>
            <a:r>
              <a:rPr lang="en-US" sz="2219" spc="-93">
                <a:solidFill>
                  <a:srgbClr val="FFFFFF"/>
                </a:solidFill>
                <a:cs typeface="Inter"/>
              </a:rPr>
              <a:t>ผู้รับบริการต้องเดินทางมายังอาคารเรียนรวมเพื่อมาขอใช้บริการ</a:t>
            </a:r>
          </a:p>
          <a:p>
            <a:pPr algn="just" marL="479195" indent="-239598" lvl="1">
              <a:lnSpc>
                <a:spcPts val="3107"/>
              </a:lnSpc>
              <a:buAutoNum type="arabicPeriod" startAt="1"/>
            </a:pPr>
            <a:r>
              <a:rPr lang="en-US" sz="2219" spc="-93">
                <a:solidFill>
                  <a:srgbClr val="FFFFFF"/>
                </a:solidFill>
                <a:latin typeface="Inter"/>
                <a:cs typeface="Inter"/>
              </a:rPr>
              <a:t>จนท.ตรวจสอบในระบบ intranet psu เพื่อตรวจสอบคาบว่าง</a:t>
            </a:r>
          </a:p>
          <a:p>
            <a:pPr algn="just" marL="479195" indent="-239598" lvl="1">
              <a:lnSpc>
                <a:spcPts val="3107"/>
              </a:lnSpc>
              <a:buAutoNum type="arabicPeriod" startAt="1"/>
            </a:pPr>
            <a:r>
              <a:rPr lang="en-US" sz="2219" spc="-93">
                <a:solidFill>
                  <a:srgbClr val="FFFFFF"/>
                </a:solidFill>
                <a:latin typeface="Inter"/>
                <a:cs typeface="Inter"/>
              </a:rPr>
              <a:t>เมื่อตรวสอบคาบว่างได้แล้ว ผู้รับบริการมากรอกแบบฟอร์มขอใช้บริการที่ จนท.ประจำอาคาร</a:t>
            </a:r>
          </a:p>
          <a:p>
            <a:pPr algn="just" marL="479195" indent="-239598" lvl="1">
              <a:lnSpc>
                <a:spcPts val="3107"/>
              </a:lnSpc>
              <a:buAutoNum type="arabicPeriod" startAt="1"/>
            </a:pPr>
            <a:r>
              <a:rPr lang="en-US" sz="2219" spc="-93">
                <a:solidFill>
                  <a:srgbClr val="FFFFFF"/>
                </a:solidFill>
                <a:latin typeface="Inter"/>
                <a:cs typeface="Inter"/>
              </a:rPr>
              <a:t>จนท.ประจำอาคารเขียนรายละเอียดขอใช้ลงบนกระดานที่อาคารเรียนรวม</a:t>
            </a:r>
          </a:p>
          <a:p>
            <a:pPr algn="just" marL="479195" indent="-239598" lvl="1">
              <a:lnSpc>
                <a:spcPts val="3107"/>
              </a:lnSpc>
              <a:buAutoNum type="arabicPeriod" startAt="1"/>
            </a:pPr>
            <a:r>
              <a:rPr lang="en-US" sz="2219" spc="-93">
                <a:solidFill>
                  <a:srgbClr val="FFFFFF"/>
                </a:solidFill>
                <a:latin typeface="Inter"/>
                <a:cs typeface="Inter"/>
              </a:rPr>
              <a:t>จนท.ต้องตรวจสอบบนกระดานทุกครั้งเมื่อต้องการทราบว่าห้องเรียนห้องไหนว่างจากการขอใช้บ้าง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14630400" y="0"/>
            <a:ext cx="3657600" cy="3613027"/>
            <a:chOff x="0" y="0"/>
            <a:chExt cx="822827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22827" cy="812800"/>
            </a:xfrm>
            <a:custGeom>
              <a:avLst/>
              <a:gdLst/>
              <a:ahLst/>
              <a:cxnLst/>
              <a:rect r="r" b="b" t="t" l="l"/>
              <a:pathLst>
                <a:path h="812800" w="822827">
                  <a:moveTo>
                    <a:pt x="0" y="0"/>
                  </a:moveTo>
                  <a:lnTo>
                    <a:pt x="822827" y="0"/>
                  </a:lnTo>
                  <a:lnTo>
                    <a:pt x="82282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C910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822827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3" id="23"/>
          <p:cNvSpPr/>
          <p:nvPr/>
        </p:nvSpPr>
        <p:spPr>
          <a:xfrm flipH="false" flipV="false" rot="0">
            <a:off x="16097996" y="1067599"/>
            <a:ext cx="707511" cy="1477829"/>
          </a:xfrm>
          <a:custGeom>
            <a:avLst/>
            <a:gdLst/>
            <a:ahLst/>
            <a:cxnLst/>
            <a:rect r="r" b="b" t="t" l="l"/>
            <a:pathLst>
              <a:path h="1477829" w="707511">
                <a:moveTo>
                  <a:pt x="0" y="0"/>
                </a:moveTo>
                <a:lnTo>
                  <a:pt x="707510" y="0"/>
                </a:lnTo>
                <a:lnTo>
                  <a:pt x="707510" y="1477829"/>
                </a:lnTo>
                <a:lnTo>
                  <a:pt x="0" y="14778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0265289" y="861286"/>
            <a:ext cx="707511" cy="1477829"/>
          </a:xfrm>
          <a:custGeom>
            <a:avLst/>
            <a:gdLst/>
            <a:ahLst/>
            <a:cxnLst/>
            <a:rect r="r" b="b" t="t" l="l"/>
            <a:pathLst>
              <a:path h="1477829" w="707511">
                <a:moveTo>
                  <a:pt x="0" y="0"/>
                </a:moveTo>
                <a:lnTo>
                  <a:pt x="707511" y="0"/>
                </a:lnTo>
                <a:lnTo>
                  <a:pt x="707511" y="1477828"/>
                </a:lnTo>
                <a:lnTo>
                  <a:pt x="0" y="14778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7315200" y="7662901"/>
            <a:ext cx="6149326" cy="15556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479195" indent="-239598" lvl="1">
              <a:lnSpc>
                <a:spcPts val="3107"/>
              </a:lnSpc>
              <a:buAutoNum type="arabicPeriod" startAt="1"/>
            </a:pPr>
            <a:r>
              <a:rPr lang="en-US" sz="2219" spc="-93">
                <a:solidFill>
                  <a:srgbClr val="FFFFFF"/>
                </a:solidFill>
                <a:latin typeface="Inter"/>
                <a:cs typeface="Inter"/>
              </a:rPr>
              <a:t>ไม่สะดวกในการจองห้องทั้ง จนท.ประจำอาคารและผู้ขอใช้บริการ</a:t>
            </a:r>
          </a:p>
          <a:p>
            <a:pPr algn="just" marL="479195" indent="-239598" lvl="1">
              <a:lnSpc>
                <a:spcPts val="3107"/>
              </a:lnSpc>
              <a:buAutoNum type="arabicPeriod" startAt="1"/>
            </a:pPr>
            <a:r>
              <a:rPr lang="en-US" sz="2219" spc="-93">
                <a:solidFill>
                  <a:srgbClr val="FFFFFF"/>
                </a:solidFill>
                <a:cs typeface="Inter"/>
              </a:rPr>
              <a:t>ไม่มีระบบจัดเก็บข้อมูลการขอใช้บริการจองห้องแบบออนไลน์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5729898" y="6823665"/>
            <a:ext cx="8383334" cy="8868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823"/>
              </a:lnSpc>
            </a:pPr>
            <a:r>
              <a:rPr lang="en-US" sz="6317" spc="-416">
                <a:solidFill>
                  <a:srgbClr val="000000"/>
                </a:solidFill>
                <a:cs typeface="Nourd Bold"/>
              </a:rPr>
              <a:t>ปัญหาที่พบ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588491" y="2194240"/>
            <a:ext cx="3232850" cy="3014632"/>
          </a:xfrm>
          <a:custGeom>
            <a:avLst/>
            <a:gdLst/>
            <a:ahLst/>
            <a:cxnLst/>
            <a:rect r="r" b="b" t="t" l="l"/>
            <a:pathLst>
              <a:path h="3014632" w="3232850">
                <a:moveTo>
                  <a:pt x="0" y="0"/>
                </a:moveTo>
                <a:lnTo>
                  <a:pt x="3232850" y="0"/>
                </a:lnTo>
                <a:lnTo>
                  <a:pt x="3232850" y="3014633"/>
                </a:lnTo>
                <a:lnTo>
                  <a:pt x="0" y="30146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5669" y="3240132"/>
            <a:ext cx="4104513" cy="4114800"/>
          </a:xfrm>
          <a:custGeom>
            <a:avLst/>
            <a:gdLst/>
            <a:ahLst/>
            <a:cxnLst/>
            <a:rect r="r" b="b" t="t" l="l"/>
            <a:pathLst>
              <a:path h="4114800" w="4104513">
                <a:moveTo>
                  <a:pt x="0" y="0"/>
                </a:moveTo>
                <a:lnTo>
                  <a:pt x="4104513" y="0"/>
                </a:lnTo>
                <a:lnTo>
                  <a:pt x="410451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7548025" y="3701556"/>
            <a:ext cx="3653375" cy="3653375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C910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4123249" y="3777756"/>
            <a:ext cx="6849551" cy="1653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495"/>
              </a:lnSpc>
            </a:pPr>
            <a:r>
              <a:rPr lang="en-US" sz="6014" spc="-396">
                <a:solidFill>
                  <a:srgbClr val="000000"/>
                </a:solidFill>
                <a:cs typeface="Nourd Bold"/>
              </a:rPr>
              <a:t>แนวคิดในการสร้างสรรค์หรือแก้ไขปรับปรุง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2065849" y="1644156"/>
            <a:ext cx="2057400" cy="2057400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D7075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2630006" y="2147454"/>
            <a:ext cx="929087" cy="946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54"/>
              </a:lnSpc>
            </a:pPr>
            <a:r>
              <a:rPr lang="en-US" sz="5538" spc="-542">
                <a:solidFill>
                  <a:srgbClr val="F6F6F6"/>
                </a:solidFill>
                <a:latin typeface="Inter Bold"/>
              </a:rPr>
              <a:t>03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-8449" y="8229600"/>
            <a:ext cx="2074298" cy="2057400"/>
            <a:chOff x="0" y="0"/>
            <a:chExt cx="819476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9476" cy="812800"/>
            </a:xfrm>
            <a:custGeom>
              <a:avLst/>
              <a:gdLst/>
              <a:ahLst/>
              <a:cxnLst/>
              <a:rect r="r" b="b" t="t" l="l"/>
              <a:pathLst>
                <a:path h="812800" w="819476">
                  <a:moveTo>
                    <a:pt x="0" y="0"/>
                  </a:moveTo>
                  <a:lnTo>
                    <a:pt x="819476" y="0"/>
                  </a:lnTo>
                  <a:lnTo>
                    <a:pt x="81947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C910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819476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827258" y="8837533"/>
            <a:ext cx="402884" cy="841534"/>
          </a:xfrm>
          <a:custGeom>
            <a:avLst/>
            <a:gdLst/>
            <a:ahLst/>
            <a:cxnLst/>
            <a:rect r="r" b="b" t="t" l="l"/>
            <a:pathLst>
              <a:path h="841534" w="402884">
                <a:moveTo>
                  <a:pt x="0" y="0"/>
                </a:moveTo>
                <a:lnTo>
                  <a:pt x="402884" y="0"/>
                </a:lnTo>
                <a:lnTo>
                  <a:pt x="402884" y="841534"/>
                </a:lnTo>
                <a:lnTo>
                  <a:pt x="0" y="8415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7367025" y="5603752"/>
            <a:ext cx="7668750" cy="22332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90876" indent="-345438" lvl="1">
              <a:lnSpc>
                <a:spcPts val="4479"/>
              </a:lnSpc>
              <a:buAutoNum type="arabicPeriod" startAt="1"/>
            </a:pPr>
            <a:r>
              <a:rPr lang="en-US" sz="3199">
                <a:solidFill>
                  <a:srgbClr val="000000"/>
                </a:solidFill>
                <a:cs typeface="Inter"/>
              </a:rPr>
              <a:t>มีระบบจองห้องเรียนอาคารเรียนรวมที่สามารถจองได้ทุกที่ทุกเวลา และตรวจสอบได้</a:t>
            </a:r>
          </a:p>
          <a:p>
            <a:pPr algn="just" marL="690876" indent="-345438" lvl="1">
              <a:lnSpc>
                <a:spcPts val="4479"/>
              </a:lnSpc>
              <a:buAutoNum type="arabicPeriod" startAt="1"/>
            </a:pPr>
            <a:r>
              <a:rPr lang="en-US" sz="3199">
                <a:solidFill>
                  <a:srgbClr val="000000"/>
                </a:solidFill>
                <a:cs typeface="Inter"/>
              </a:rPr>
              <a:t>สามารถเก็บข้อมูลการใช้ห้องเรียนนอกตารางเรียนการสอนได้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14630400" y="0"/>
            <a:ext cx="3672498" cy="3613027"/>
            <a:chOff x="0" y="0"/>
            <a:chExt cx="4896664" cy="4817369"/>
          </a:xfrm>
        </p:grpSpPr>
        <p:pic>
          <p:nvPicPr>
            <p:cNvPr name="Picture 18" id="18"/>
            <p:cNvPicPr>
              <a:picLocks noChangeAspect="true"/>
            </p:cNvPicPr>
            <p:nvPr/>
          </p:nvPicPr>
          <p:blipFill>
            <a:blip r:embed="rId8"/>
            <a:srcRect l="21400" t="0" r="21400" b="0"/>
            <a:stretch>
              <a:fillRect/>
            </a:stretch>
          </p:blipFill>
          <p:spPr>
            <a:xfrm flipH="false" flipV="false">
              <a:off x="0" y="0"/>
              <a:ext cx="4896664" cy="4817369"/>
            </a:xfrm>
            <a:prstGeom prst="rect">
              <a:avLst/>
            </a:prstGeom>
          </p:spPr>
        </p:pic>
      </p:grpSp>
      <p:grpSp>
        <p:nvGrpSpPr>
          <p:cNvPr name="Group 19" id="19"/>
          <p:cNvGrpSpPr/>
          <p:nvPr/>
        </p:nvGrpSpPr>
        <p:grpSpPr>
          <a:xfrm rot="0">
            <a:off x="2065849" y="6205517"/>
            <a:ext cx="4148665" cy="4081483"/>
            <a:chOff x="0" y="0"/>
            <a:chExt cx="5531554" cy="5441977"/>
          </a:xfrm>
        </p:grpSpPr>
        <p:pic>
          <p:nvPicPr>
            <p:cNvPr name="Picture 20" id="20"/>
            <p:cNvPicPr>
              <a:picLocks noChangeAspect="true"/>
            </p:cNvPicPr>
            <p:nvPr/>
          </p:nvPicPr>
          <p:blipFill>
            <a:blip r:embed="rId9"/>
            <a:srcRect l="21380" t="0" r="21380" b="0"/>
            <a:stretch>
              <a:fillRect/>
            </a:stretch>
          </p:blipFill>
          <p:spPr>
            <a:xfrm flipH="false" flipV="false">
              <a:off x="0" y="0"/>
              <a:ext cx="5531554" cy="5441977"/>
            </a:xfrm>
            <a:prstGeom prst="rect">
              <a:avLst/>
            </a:prstGeom>
          </p:spPr>
        </p:pic>
      </p:grpSp>
      <p:grpSp>
        <p:nvGrpSpPr>
          <p:cNvPr name="Group 21" id="21"/>
          <p:cNvGrpSpPr/>
          <p:nvPr/>
        </p:nvGrpSpPr>
        <p:grpSpPr>
          <a:xfrm rot="0">
            <a:off x="7548025" y="1644156"/>
            <a:ext cx="2091265" cy="2057400"/>
            <a:chOff x="0" y="0"/>
            <a:chExt cx="2788354" cy="2743200"/>
          </a:xfrm>
        </p:grpSpPr>
        <p:pic>
          <p:nvPicPr>
            <p:cNvPr name="Picture 22" id="22"/>
            <p:cNvPicPr>
              <a:picLocks noChangeAspect="true"/>
            </p:cNvPicPr>
            <p:nvPr/>
          </p:nvPicPr>
          <p:blipFill>
            <a:blip r:embed="rId10"/>
            <a:srcRect l="27121" t="0" r="27121" b="0"/>
            <a:stretch>
              <a:fillRect/>
            </a:stretch>
          </p:blipFill>
          <p:spPr>
            <a:xfrm flipH="false" flipV="false">
              <a:off x="0" y="0"/>
              <a:ext cx="2788354" cy="2743200"/>
            </a:xfrm>
            <a:prstGeom prst="rect">
              <a:avLst/>
            </a:prstGeom>
          </p:spPr>
        </p:pic>
      </p:grpSp>
      <p:grpSp>
        <p:nvGrpSpPr>
          <p:cNvPr name="Group 23" id="23"/>
          <p:cNvGrpSpPr/>
          <p:nvPr/>
        </p:nvGrpSpPr>
        <p:grpSpPr>
          <a:xfrm rot="0">
            <a:off x="0" y="0"/>
            <a:ext cx="2065849" cy="1644156"/>
            <a:chOff x="0" y="0"/>
            <a:chExt cx="893608" cy="7112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93608" cy="711200"/>
            </a:xfrm>
            <a:custGeom>
              <a:avLst/>
              <a:gdLst/>
              <a:ahLst/>
              <a:cxnLst/>
              <a:rect r="r" b="b" t="t" l="l"/>
              <a:pathLst>
                <a:path h="711200" w="893608">
                  <a:moveTo>
                    <a:pt x="446804" y="0"/>
                  </a:moveTo>
                  <a:lnTo>
                    <a:pt x="893608" y="711200"/>
                  </a:lnTo>
                  <a:lnTo>
                    <a:pt x="0" y="711200"/>
                  </a:lnTo>
                  <a:lnTo>
                    <a:pt x="446804" y="0"/>
                  </a:lnTo>
                  <a:close/>
                </a:path>
              </a:pathLst>
            </a:custGeom>
            <a:solidFill>
              <a:srgbClr val="FFC910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139626" y="292100"/>
              <a:ext cx="614356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16230600" y="3613027"/>
            <a:ext cx="2057400" cy="2057400"/>
            <a:chOff x="0" y="0"/>
            <a:chExt cx="812800" cy="8128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7075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96449" cy="3636184"/>
            <a:chOff x="0" y="0"/>
            <a:chExt cx="7228227" cy="143651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228227" cy="1436517"/>
            </a:xfrm>
            <a:custGeom>
              <a:avLst/>
              <a:gdLst/>
              <a:ahLst/>
              <a:cxnLst/>
              <a:rect r="r" b="b" t="t" l="l"/>
              <a:pathLst>
                <a:path h="1436517" w="7228227">
                  <a:moveTo>
                    <a:pt x="0" y="0"/>
                  </a:moveTo>
                  <a:lnTo>
                    <a:pt x="7228227" y="0"/>
                  </a:lnTo>
                  <a:lnTo>
                    <a:pt x="7228227" y="1436517"/>
                  </a:lnTo>
                  <a:lnTo>
                    <a:pt x="0" y="1436517"/>
                  </a:lnTo>
                  <a:close/>
                </a:path>
              </a:pathLst>
            </a:custGeom>
            <a:solidFill>
              <a:srgbClr val="FD7075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7228227" cy="14746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8229600"/>
            <a:ext cx="2057400" cy="2057400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C91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4630400" y="6650816"/>
            <a:ext cx="3666049" cy="3636184"/>
            <a:chOff x="0" y="0"/>
            <a:chExt cx="819476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9476" cy="812800"/>
            </a:xfrm>
            <a:custGeom>
              <a:avLst/>
              <a:gdLst/>
              <a:ahLst/>
              <a:cxnLst/>
              <a:rect r="r" b="b" t="t" l="l"/>
              <a:pathLst>
                <a:path h="812800" w="819476">
                  <a:moveTo>
                    <a:pt x="0" y="0"/>
                  </a:moveTo>
                  <a:lnTo>
                    <a:pt x="819476" y="0"/>
                  </a:lnTo>
                  <a:lnTo>
                    <a:pt x="81947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D7075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819476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6107402" y="7725258"/>
            <a:ext cx="712045" cy="1487301"/>
          </a:xfrm>
          <a:custGeom>
            <a:avLst/>
            <a:gdLst/>
            <a:ahLst/>
            <a:cxnLst/>
            <a:rect r="r" b="b" t="t" l="l"/>
            <a:pathLst>
              <a:path h="1487301" w="712045">
                <a:moveTo>
                  <a:pt x="0" y="0"/>
                </a:moveTo>
                <a:lnTo>
                  <a:pt x="712045" y="0"/>
                </a:lnTo>
                <a:lnTo>
                  <a:pt x="712045" y="1487300"/>
                </a:lnTo>
                <a:lnTo>
                  <a:pt x="0" y="14873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12573000" y="0"/>
            <a:ext cx="3657600" cy="3636184"/>
            <a:chOff x="0" y="0"/>
            <a:chExt cx="4876800" cy="4848245"/>
          </a:xfrm>
        </p:grpSpPr>
        <p:pic>
          <p:nvPicPr>
            <p:cNvPr name="Picture 13" id="13"/>
            <p:cNvPicPr>
              <a:picLocks noChangeAspect="true"/>
            </p:cNvPicPr>
            <p:nvPr/>
          </p:nvPicPr>
          <p:blipFill>
            <a:blip r:embed="rId4"/>
            <a:srcRect l="21748" t="0" r="21748" b="0"/>
            <a:stretch>
              <a:fillRect/>
            </a:stretch>
          </p:blipFill>
          <p:spPr>
            <a:xfrm flipH="false" flipV="false">
              <a:off x="0" y="0"/>
              <a:ext cx="4876800" cy="4848245"/>
            </a:xfrm>
            <a:prstGeom prst="rect">
              <a:avLst/>
            </a:prstGeom>
          </p:spPr>
        </p:pic>
      </p:grpSp>
      <p:grpSp>
        <p:nvGrpSpPr>
          <p:cNvPr name="Group 14" id="14"/>
          <p:cNvGrpSpPr/>
          <p:nvPr/>
        </p:nvGrpSpPr>
        <p:grpSpPr>
          <a:xfrm rot="0">
            <a:off x="0" y="0"/>
            <a:ext cx="3657600" cy="3636184"/>
            <a:chOff x="0" y="0"/>
            <a:chExt cx="4876800" cy="4848245"/>
          </a:xfrm>
        </p:grpSpPr>
        <p:pic>
          <p:nvPicPr>
            <p:cNvPr name="Picture 15" id="15"/>
            <p:cNvPicPr>
              <a:picLocks noChangeAspect="true"/>
            </p:cNvPicPr>
            <p:nvPr/>
          </p:nvPicPr>
          <p:blipFill>
            <a:blip r:embed="rId5"/>
            <a:srcRect l="21748" t="0" r="21748" b="0"/>
            <a:stretch>
              <a:fillRect/>
            </a:stretch>
          </p:blipFill>
          <p:spPr>
            <a:xfrm flipH="false" flipV="false">
              <a:off x="0" y="0"/>
              <a:ext cx="4876800" cy="4848245"/>
            </a:xfrm>
            <a:prstGeom prst="rect">
              <a:avLst/>
            </a:prstGeom>
          </p:spPr>
        </p:pic>
      </p:grpSp>
      <p:sp>
        <p:nvSpPr>
          <p:cNvPr name="Freeform 16" id="16"/>
          <p:cNvSpPr/>
          <p:nvPr/>
        </p:nvSpPr>
        <p:spPr>
          <a:xfrm flipH="false" flipV="false" rot="0">
            <a:off x="4020637" y="6172200"/>
            <a:ext cx="4104513" cy="4114800"/>
          </a:xfrm>
          <a:custGeom>
            <a:avLst/>
            <a:gdLst/>
            <a:ahLst/>
            <a:cxnLst/>
            <a:rect r="r" b="b" t="t" l="l"/>
            <a:pathLst>
              <a:path h="4114800" w="4104513">
                <a:moveTo>
                  <a:pt x="0" y="0"/>
                </a:moveTo>
                <a:lnTo>
                  <a:pt x="4104513" y="0"/>
                </a:lnTo>
                <a:lnTo>
                  <a:pt x="410451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1397550" y="3636184"/>
            <a:ext cx="3232850" cy="3014632"/>
          </a:xfrm>
          <a:custGeom>
            <a:avLst/>
            <a:gdLst/>
            <a:ahLst/>
            <a:cxnLst/>
            <a:rect r="r" b="b" t="t" l="l"/>
            <a:pathLst>
              <a:path h="3014632" w="3232850">
                <a:moveTo>
                  <a:pt x="0" y="0"/>
                </a:moveTo>
                <a:lnTo>
                  <a:pt x="3232850" y="0"/>
                </a:lnTo>
                <a:lnTo>
                  <a:pt x="3232850" y="3014632"/>
                </a:lnTo>
                <a:lnTo>
                  <a:pt x="0" y="30146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3890425" y="1974824"/>
            <a:ext cx="8682575" cy="10369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007"/>
              </a:lnSpc>
            </a:pPr>
            <a:r>
              <a:rPr lang="en-US" sz="7414" spc="-489">
                <a:solidFill>
                  <a:srgbClr val="FFFFFF"/>
                </a:solidFill>
                <a:cs typeface="Nourd Bold"/>
              </a:rPr>
              <a:t>ประโยชน์ที่คาดว่าจะได้รับ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577441" y="4527560"/>
            <a:ext cx="12052959" cy="27952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90876" indent="-345438" lvl="1">
              <a:lnSpc>
                <a:spcPts val="4479"/>
              </a:lnSpc>
              <a:buAutoNum type="arabicPeriod" startAt="1"/>
            </a:pPr>
            <a:r>
              <a:rPr lang="en-US" sz="3199">
                <a:solidFill>
                  <a:srgbClr val="000000"/>
                </a:solidFill>
                <a:latin typeface="Inter"/>
                <a:cs typeface="Inter"/>
              </a:rPr>
              <a:t>ลดเวลาในการขอใช้บริการทั้งของ จนท. และผู้รับบริการ</a:t>
            </a:r>
          </a:p>
          <a:p>
            <a:pPr algn="just" marL="690876" indent="-345438" lvl="1">
              <a:lnSpc>
                <a:spcPts val="4479"/>
              </a:lnSpc>
              <a:buAutoNum type="arabicPeriod" startAt="1"/>
            </a:pPr>
            <a:r>
              <a:rPr lang="en-US" sz="3199">
                <a:solidFill>
                  <a:srgbClr val="000000"/>
                </a:solidFill>
                <a:cs typeface="Inter"/>
              </a:rPr>
              <a:t>ลดปัญหาการจองห้องเรียนซ้ำซ้อนกัน</a:t>
            </a:r>
          </a:p>
          <a:p>
            <a:pPr algn="just" marL="690876" indent="-345438" lvl="1">
              <a:lnSpc>
                <a:spcPts val="4479"/>
              </a:lnSpc>
              <a:buAutoNum type="arabicPeriod" startAt="1"/>
            </a:pPr>
            <a:r>
              <a:rPr lang="en-US" sz="3199">
                <a:solidFill>
                  <a:srgbClr val="000000"/>
                </a:solidFill>
                <a:cs typeface="Inter"/>
              </a:rPr>
              <a:t>สามารถนำข้อมูลที่ได้ไปปรับปรุงการให้บริการห้องเรียนและการจัดตารางเรียนได้</a:t>
            </a:r>
          </a:p>
          <a:p>
            <a:pPr algn="just">
              <a:lnSpc>
                <a:spcPts val="4479"/>
              </a:lnSpc>
            </a:pPr>
          </a:p>
        </p:txBody>
      </p:sp>
      <p:sp>
        <p:nvSpPr>
          <p:cNvPr name="TextBox 20" id="20"/>
          <p:cNvSpPr txBox="true"/>
          <p:nvPr/>
        </p:nvSpPr>
        <p:spPr>
          <a:xfrm rot="0">
            <a:off x="564156" y="8732897"/>
            <a:ext cx="929087" cy="946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54"/>
              </a:lnSpc>
            </a:pPr>
            <a:r>
              <a:rPr lang="en-US" sz="5538" spc="-542">
                <a:solidFill>
                  <a:srgbClr val="F6F6F6"/>
                </a:solidFill>
                <a:latin typeface="Inter Bold"/>
              </a:rPr>
              <a:t>04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239049" y="4593416"/>
            <a:ext cx="2057400" cy="2057400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C91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5295797" y="4593416"/>
            <a:ext cx="9415715" cy="4098040"/>
            <a:chOff x="0" y="0"/>
            <a:chExt cx="2104705" cy="91603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104705" cy="916039"/>
            </a:xfrm>
            <a:custGeom>
              <a:avLst/>
              <a:gdLst/>
              <a:ahLst/>
              <a:cxnLst/>
              <a:rect r="r" b="b" t="t" l="l"/>
              <a:pathLst>
                <a:path h="916039" w="2104705">
                  <a:moveTo>
                    <a:pt x="0" y="0"/>
                  </a:moveTo>
                  <a:lnTo>
                    <a:pt x="2104705" y="0"/>
                  </a:lnTo>
                  <a:lnTo>
                    <a:pt x="2104705" y="916039"/>
                  </a:lnTo>
                  <a:lnTo>
                    <a:pt x="0" y="916039"/>
                  </a:lnTo>
                  <a:close/>
                </a:path>
              </a:pathLst>
            </a:custGeom>
            <a:solidFill>
              <a:srgbClr val="D5BEF8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2104705" cy="95413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6239049" y="6650816"/>
            <a:ext cx="2057400" cy="2040640"/>
            <a:chOff x="0" y="0"/>
            <a:chExt cx="819476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9476" cy="812800"/>
            </a:xfrm>
            <a:custGeom>
              <a:avLst/>
              <a:gdLst/>
              <a:ahLst/>
              <a:cxnLst/>
              <a:rect r="r" b="b" t="t" l="l"/>
              <a:pathLst>
                <a:path h="812800" w="819476">
                  <a:moveTo>
                    <a:pt x="0" y="0"/>
                  </a:moveTo>
                  <a:lnTo>
                    <a:pt x="819476" y="0"/>
                  </a:lnTo>
                  <a:lnTo>
                    <a:pt x="81947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D7075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819476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7067948" y="7253797"/>
            <a:ext cx="399602" cy="834678"/>
          </a:xfrm>
          <a:custGeom>
            <a:avLst/>
            <a:gdLst/>
            <a:ahLst/>
            <a:cxnLst/>
            <a:rect r="r" b="b" t="t" l="l"/>
            <a:pathLst>
              <a:path h="834678" w="399602">
                <a:moveTo>
                  <a:pt x="0" y="0"/>
                </a:moveTo>
                <a:lnTo>
                  <a:pt x="399602" y="0"/>
                </a:lnTo>
                <a:lnTo>
                  <a:pt x="399602" y="834678"/>
                </a:lnTo>
                <a:lnTo>
                  <a:pt x="0" y="8346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0" y="0"/>
            <a:ext cx="4104513" cy="4114800"/>
          </a:xfrm>
          <a:custGeom>
            <a:avLst/>
            <a:gdLst/>
            <a:ahLst/>
            <a:cxnLst/>
            <a:rect r="r" b="b" t="t" l="l"/>
            <a:pathLst>
              <a:path h="4114800" w="4104513">
                <a:moveTo>
                  <a:pt x="0" y="0"/>
                </a:moveTo>
                <a:lnTo>
                  <a:pt x="4104513" y="0"/>
                </a:lnTo>
                <a:lnTo>
                  <a:pt x="410451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5063599" y="0"/>
            <a:ext cx="3232850" cy="3014632"/>
          </a:xfrm>
          <a:custGeom>
            <a:avLst/>
            <a:gdLst/>
            <a:ahLst/>
            <a:cxnLst/>
            <a:rect r="r" b="b" t="t" l="l"/>
            <a:pathLst>
              <a:path h="3014632" w="3232850">
                <a:moveTo>
                  <a:pt x="0" y="0"/>
                </a:moveTo>
                <a:lnTo>
                  <a:pt x="3232850" y="0"/>
                </a:lnTo>
                <a:lnTo>
                  <a:pt x="3232850" y="3014632"/>
                </a:lnTo>
                <a:lnTo>
                  <a:pt x="0" y="30146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602124" y="5342415"/>
            <a:ext cx="5492121" cy="5492121"/>
          </a:xfrm>
          <a:custGeom>
            <a:avLst/>
            <a:gdLst/>
            <a:ahLst/>
            <a:cxnLst/>
            <a:rect r="r" b="b" t="t" l="l"/>
            <a:pathLst>
              <a:path h="5492121" w="5492121">
                <a:moveTo>
                  <a:pt x="0" y="0"/>
                </a:moveTo>
                <a:lnTo>
                  <a:pt x="5492121" y="0"/>
                </a:lnTo>
                <a:lnTo>
                  <a:pt x="5492121" y="5492121"/>
                </a:lnTo>
                <a:lnTo>
                  <a:pt x="0" y="549212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-345480" y="4593416"/>
            <a:ext cx="4449993" cy="5919621"/>
          </a:xfrm>
          <a:custGeom>
            <a:avLst/>
            <a:gdLst/>
            <a:ahLst/>
            <a:cxnLst/>
            <a:rect r="r" b="b" t="t" l="l"/>
            <a:pathLst>
              <a:path h="5919621" w="4449993">
                <a:moveTo>
                  <a:pt x="0" y="0"/>
                </a:moveTo>
                <a:lnTo>
                  <a:pt x="4449993" y="0"/>
                </a:lnTo>
                <a:lnTo>
                  <a:pt x="4449993" y="5919621"/>
                </a:lnTo>
                <a:lnTo>
                  <a:pt x="0" y="591962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4348185" y="1583516"/>
            <a:ext cx="12828662" cy="15933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265"/>
              </a:lnSpc>
            </a:pPr>
            <a:r>
              <a:rPr lang="en-US" sz="5801" spc="-382">
                <a:solidFill>
                  <a:srgbClr val="000000"/>
                </a:solidFill>
                <a:latin typeface="Nourd Bold"/>
                <a:cs typeface="Nourd Bold"/>
              </a:rPr>
              <a:t>การนำ “ข้อเสนอแนะ (IDEA SUGGESTION)” สู่การปฏิบัติ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6803206" y="5096713"/>
            <a:ext cx="929087" cy="946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54"/>
              </a:lnSpc>
            </a:pPr>
            <a:r>
              <a:rPr lang="en-US" sz="5538" spc="-542">
                <a:solidFill>
                  <a:srgbClr val="F6F6F6"/>
                </a:solidFill>
                <a:latin typeface="Inter Bold"/>
              </a:rPr>
              <a:t>05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5574573" y="5057775"/>
            <a:ext cx="9047883" cy="1523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136"/>
              </a:lnSpc>
            </a:pPr>
            <a:r>
              <a:rPr lang="en-US" sz="4383">
                <a:solidFill>
                  <a:srgbClr val="000000"/>
                </a:solidFill>
                <a:latin typeface="Inter"/>
                <a:cs typeface="Inter"/>
              </a:rPr>
              <a:t>สามารถดำเนินการได้โดยทำงานเป็นทีมและข้ามฝ่าย (ระบุ...2...คน)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315200" y="0"/>
            <a:ext cx="4114800" cy="4114800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C91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7543800" y="228600"/>
            <a:ext cx="1600200" cy="1600200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D7075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3657600" y="5600700"/>
            <a:ext cx="3657600" cy="3657600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C91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3657600" y="457200"/>
            <a:ext cx="3657600" cy="3657600"/>
            <a:chOff x="0" y="0"/>
            <a:chExt cx="4876800" cy="4876800"/>
          </a:xfrm>
        </p:grpSpPr>
        <p:pic>
          <p:nvPicPr>
            <p:cNvPr name="Picture 12" id="12"/>
            <p:cNvPicPr>
              <a:picLocks noChangeAspect="true"/>
            </p:cNvPicPr>
            <p:nvPr/>
          </p:nvPicPr>
          <p:blipFill>
            <a:blip r:embed="rId2"/>
            <a:srcRect l="21874" t="0" r="21875" b="0"/>
            <a:stretch>
              <a:fillRect/>
            </a:stretch>
          </p:blipFill>
          <p:spPr>
            <a:xfrm flipH="false" flipV="false">
              <a:off x="0" y="0"/>
              <a:ext cx="4876800" cy="4876800"/>
            </a:xfrm>
            <a:prstGeom prst="rect">
              <a:avLst/>
            </a:prstGeom>
          </p:spPr>
        </p:pic>
      </p:grpSp>
      <p:grpSp>
        <p:nvGrpSpPr>
          <p:cNvPr name="Group 13" id="13"/>
          <p:cNvGrpSpPr/>
          <p:nvPr/>
        </p:nvGrpSpPr>
        <p:grpSpPr>
          <a:xfrm rot="0">
            <a:off x="1600200" y="2057400"/>
            <a:ext cx="2057400" cy="2057400"/>
            <a:chOff x="0" y="0"/>
            <a:chExt cx="2743200" cy="2743200"/>
          </a:xfrm>
        </p:grpSpPr>
        <p:pic>
          <p:nvPicPr>
            <p:cNvPr name="Picture 14" id="14"/>
            <p:cNvPicPr>
              <a:picLocks noChangeAspect="true"/>
            </p:cNvPicPr>
            <p:nvPr/>
          </p:nvPicPr>
          <p:blipFill>
            <a:blip r:embed="rId3"/>
            <a:srcRect l="21875" t="0" r="21874" b="0"/>
            <a:stretch>
              <a:fillRect/>
            </a:stretch>
          </p:blipFill>
          <p:spPr>
            <a:xfrm flipH="false" flipV="false">
              <a:off x="0" y="0"/>
              <a:ext cx="2743200" cy="2743200"/>
            </a:xfrm>
            <a:prstGeom prst="rect">
              <a:avLst/>
            </a:prstGeom>
          </p:spPr>
        </p:pic>
      </p:grpSp>
      <p:grpSp>
        <p:nvGrpSpPr>
          <p:cNvPr name="Group 15" id="15"/>
          <p:cNvGrpSpPr/>
          <p:nvPr/>
        </p:nvGrpSpPr>
        <p:grpSpPr>
          <a:xfrm rot="0">
            <a:off x="9372600" y="457200"/>
            <a:ext cx="3657600" cy="3657600"/>
            <a:chOff x="0" y="0"/>
            <a:chExt cx="4876800" cy="4876800"/>
          </a:xfrm>
        </p:grpSpPr>
        <p:pic>
          <p:nvPicPr>
            <p:cNvPr name="Picture 16" id="16"/>
            <p:cNvPicPr>
              <a:picLocks noChangeAspect="true"/>
            </p:cNvPicPr>
            <p:nvPr/>
          </p:nvPicPr>
          <p:blipFill>
            <a:blip r:embed="rId4"/>
            <a:srcRect l="12406" t="0" r="12406" b="0"/>
            <a:stretch>
              <a:fillRect/>
            </a:stretch>
          </p:blipFill>
          <p:spPr>
            <a:xfrm flipH="false" flipV="false">
              <a:off x="0" y="0"/>
              <a:ext cx="4876800" cy="4876800"/>
            </a:xfrm>
            <a:prstGeom prst="rect">
              <a:avLst/>
            </a:prstGeom>
          </p:spPr>
        </p:pic>
      </p:grpSp>
      <p:grpSp>
        <p:nvGrpSpPr>
          <p:cNvPr name="Group 17" id="17"/>
          <p:cNvGrpSpPr/>
          <p:nvPr/>
        </p:nvGrpSpPr>
        <p:grpSpPr>
          <a:xfrm rot="0">
            <a:off x="13030200" y="2057400"/>
            <a:ext cx="4114800" cy="4114800"/>
            <a:chOff x="0" y="0"/>
            <a:chExt cx="5486400" cy="5486400"/>
          </a:xfrm>
        </p:grpSpPr>
        <p:pic>
          <p:nvPicPr>
            <p:cNvPr name="Picture 18" id="18"/>
            <p:cNvPicPr>
              <a:picLocks noChangeAspect="true"/>
            </p:cNvPicPr>
            <p:nvPr/>
          </p:nvPicPr>
          <p:blipFill>
            <a:blip r:embed="rId5"/>
            <a:srcRect l="21914" t="0" r="21914" b="0"/>
            <a:stretch>
              <a:fillRect/>
            </a:stretch>
          </p:blipFill>
          <p:spPr>
            <a:xfrm flipH="false" flipV="false">
              <a:off x="0" y="0"/>
              <a:ext cx="5486400" cy="5486400"/>
            </a:xfrm>
            <a:prstGeom prst="rect">
              <a:avLst/>
            </a:prstGeom>
          </p:spPr>
        </p:pic>
      </p:grpSp>
      <p:grpSp>
        <p:nvGrpSpPr>
          <p:cNvPr name="Group 19" id="19"/>
          <p:cNvGrpSpPr/>
          <p:nvPr/>
        </p:nvGrpSpPr>
        <p:grpSpPr>
          <a:xfrm rot="0">
            <a:off x="16230600" y="0"/>
            <a:ext cx="2057400" cy="2057400"/>
            <a:chOff x="0" y="0"/>
            <a:chExt cx="2743200" cy="2743200"/>
          </a:xfrm>
        </p:grpSpPr>
        <p:pic>
          <p:nvPicPr>
            <p:cNvPr name="Picture 20" id="20"/>
            <p:cNvPicPr>
              <a:picLocks noChangeAspect="true"/>
            </p:cNvPicPr>
            <p:nvPr/>
          </p:nvPicPr>
          <p:blipFill>
            <a:blip r:embed="rId6"/>
            <a:srcRect l="27491" t="0" r="27491" b="0"/>
            <a:stretch>
              <a:fillRect/>
            </a:stretch>
          </p:blipFill>
          <p:spPr>
            <a:xfrm flipH="false" flipV="false">
              <a:off x="0" y="0"/>
              <a:ext cx="2743200" cy="2743200"/>
            </a:xfrm>
            <a:prstGeom prst="rect">
              <a:avLst/>
            </a:prstGeom>
          </p:spPr>
        </p:pic>
      </p:grpSp>
      <p:grpSp>
        <p:nvGrpSpPr>
          <p:cNvPr name="Group 21" id="21"/>
          <p:cNvGrpSpPr/>
          <p:nvPr/>
        </p:nvGrpSpPr>
        <p:grpSpPr>
          <a:xfrm rot="0">
            <a:off x="7315200" y="2057400"/>
            <a:ext cx="2057400" cy="2057400"/>
            <a:chOff x="0" y="0"/>
            <a:chExt cx="2743200" cy="2743200"/>
          </a:xfrm>
        </p:grpSpPr>
        <p:pic>
          <p:nvPicPr>
            <p:cNvPr name="Picture 22" id="22"/>
            <p:cNvPicPr>
              <a:picLocks noChangeAspect="true"/>
            </p:cNvPicPr>
            <p:nvPr/>
          </p:nvPicPr>
          <p:blipFill>
            <a:blip r:embed="rId7"/>
            <a:srcRect l="21843" t="0" r="21843" b="0"/>
            <a:stretch>
              <a:fillRect/>
            </a:stretch>
          </p:blipFill>
          <p:spPr>
            <a:xfrm flipH="false" flipV="false">
              <a:off x="0" y="0"/>
              <a:ext cx="2743200" cy="2743200"/>
            </a:xfrm>
            <a:prstGeom prst="rect">
              <a:avLst/>
            </a:prstGeom>
          </p:spPr>
        </p:pic>
      </p:grpSp>
      <p:grpSp>
        <p:nvGrpSpPr>
          <p:cNvPr name="Group 23" id="23"/>
          <p:cNvGrpSpPr/>
          <p:nvPr/>
        </p:nvGrpSpPr>
        <p:grpSpPr>
          <a:xfrm rot="0">
            <a:off x="13030200" y="0"/>
            <a:ext cx="2057400" cy="2057400"/>
            <a:chOff x="0" y="0"/>
            <a:chExt cx="812800" cy="8128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04A40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10972800" y="4114800"/>
            <a:ext cx="2057400" cy="2057400"/>
            <a:chOff x="0" y="0"/>
            <a:chExt cx="711200" cy="7112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711200" cy="711200"/>
            </a:xfrm>
            <a:custGeom>
              <a:avLst/>
              <a:gdLst/>
              <a:ahLst/>
              <a:cxnLst/>
              <a:rect r="r" b="b" t="t" l="l"/>
              <a:pathLst>
                <a:path h="711200" w="711200">
                  <a:moveTo>
                    <a:pt x="355600" y="0"/>
                  </a:moveTo>
                  <a:lnTo>
                    <a:pt x="711200" y="711200"/>
                  </a:lnTo>
                  <a:lnTo>
                    <a:pt x="0" y="711200"/>
                  </a:lnTo>
                  <a:lnTo>
                    <a:pt x="355600" y="0"/>
                  </a:lnTo>
                  <a:close/>
                </a:path>
              </a:pathLst>
            </a:custGeom>
            <a:solidFill>
              <a:srgbClr val="FD7075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111125" y="292100"/>
              <a:ext cx="48895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9" id="29"/>
          <p:cNvSpPr/>
          <p:nvPr/>
        </p:nvSpPr>
        <p:spPr>
          <a:xfrm flipH="false" flipV="false" rot="0">
            <a:off x="1600200" y="0"/>
            <a:ext cx="2057400" cy="2047113"/>
          </a:xfrm>
          <a:custGeom>
            <a:avLst/>
            <a:gdLst/>
            <a:ahLst/>
            <a:cxnLst/>
            <a:rect r="r" b="b" t="t" l="l"/>
            <a:pathLst>
              <a:path h="2047113" w="2057400">
                <a:moveTo>
                  <a:pt x="0" y="0"/>
                </a:moveTo>
                <a:lnTo>
                  <a:pt x="2057400" y="0"/>
                </a:lnTo>
                <a:lnTo>
                  <a:pt x="2057400" y="2047113"/>
                </a:lnTo>
                <a:lnTo>
                  <a:pt x="0" y="20471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16588973" y="8096885"/>
            <a:ext cx="556027" cy="1161415"/>
          </a:xfrm>
          <a:custGeom>
            <a:avLst/>
            <a:gdLst/>
            <a:ahLst/>
            <a:cxnLst/>
            <a:rect r="r" b="b" t="t" l="l"/>
            <a:pathLst>
              <a:path h="1161415" w="556027">
                <a:moveTo>
                  <a:pt x="0" y="0"/>
                </a:moveTo>
                <a:lnTo>
                  <a:pt x="556027" y="0"/>
                </a:lnTo>
                <a:lnTo>
                  <a:pt x="556027" y="1161415"/>
                </a:lnTo>
                <a:lnTo>
                  <a:pt x="0" y="116141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3030200" y="6172200"/>
            <a:ext cx="2686748" cy="2505393"/>
          </a:xfrm>
          <a:custGeom>
            <a:avLst/>
            <a:gdLst/>
            <a:ahLst/>
            <a:cxnLst/>
            <a:rect r="r" b="b" t="t" l="l"/>
            <a:pathLst>
              <a:path h="2505393" w="2686748">
                <a:moveTo>
                  <a:pt x="0" y="0"/>
                </a:moveTo>
                <a:lnTo>
                  <a:pt x="2686748" y="0"/>
                </a:lnTo>
                <a:lnTo>
                  <a:pt x="2686748" y="2505393"/>
                </a:lnTo>
                <a:lnTo>
                  <a:pt x="0" y="250539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2" id="32"/>
          <p:cNvGrpSpPr/>
          <p:nvPr/>
        </p:nvGrpSpPr>
        <p:grpSpPr>
          <a:xfrm rot="0">
            <a:off x="9372600" y="6172200"/>
            <a:ext cx="3657600" cy="3657600"/>
            <a:chOff x="0" y="0"/>
            <a:chExt cx="4876800" cy="4876800"/>
          </a:xfrm>
        </p:grpSpPr>
        <p:pic>
          <p:nvPicPr>
            <p:cNvPr name="Picture 33" id="33"/>
            <p:cNvPicPr>
              <a:picLocks noChangeAspect="true"/>
            </p:cNvPicPr>
            <p:nvPr/>
          </p:nvPicPr>
          <p:blipFill>
            <a:blip r:embed="rId14"/>
            <a:srcRect l="21864" t="0" r="21864" b="0"/>
            <a:stretch>
              <a:fillRect/>
            </a:stretch>
          </p:blipFill>
          <p:spPr>
            <a:xfrm flipH="false" flipV="false">
              <a:off x="0" y="0"/>
              <a:ext cx="4876800" cy="4876800"/>
            </a:xfrm>
            <a:prstGeom prst="rect">
              <a:avLst/>
            </a:prstGeom>
          </p:spPr>
        </p:pic>
      </p:grpSp>
      <p:sp>
        <p:nvSpPr>
          <p:cNvPr name="TextBox 34" id="34"/>
          <p:cNvSpPr txBox="true"/>
          <p:nvPr/>
        </p:nvSpPr>
        <p:spPr>
          <a:xfrm rot="0">
            <a:off x="1600200" y="4596674"/>
            <a:ext cx="11430000" cy="23888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9529"/>
              </a:lnSpc>
            </a:pPr>
            <a:r>
              <a:rPr lang="en-US" sz="13949" spc="-920">
                <a:solidFill>
                  <a:srgbClr val="000000"/>
                </a:solidFill>
                <a:latin typeface="Nourd Bold"/>
              </a:rPr>
              <a:t>THANK YOU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4254731" y="7182485"/>
            <a:ext cx="2463339" cy="1589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20"/>
              </a:lnSpc>
            </a:pPr>
            <a:r>
              <a:rPr lang="en-US" sz="2300" spc="455" u="sng">
                <a:solidFill>
                  <a:srgbClr val="000000"/>
                </a:solidFill>
                <a:cs typeface="Inter"/>
                <a:hlinkClick r:id="rId15" tooltip="https://www.oas.psu.ac.th"/>
              </a:rPr>
              <a:t>สำนักวิทยบริการ มหาวิทยาลัยสงขลานครินทร์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DAF9Ti6TNK8</dc:identifier>
  <dcterms:modified xsi:type="dcterms:W3CDTF">2011-08-01T06:04:30Z</dcterms:modified>
  <cp:revision>1</cp:revision>
  <dc:title>ระบบจองห้องเรียน อาคารเรียนรวม 19,58</dc:title>
</cp:coreProperties>
</file>